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Luckiest Guy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24" Type="http://schemas.openxmlformats.org/officeDocument/2006/relationships/font" Target="fonts/LuckiestGuy-regular.fntdata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12a5df97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12a5df97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substance other than food that changes the </a:t>
            </a:r>
            <a:r>
              <a:rPr lang="en"/>
              <a:t>structure</a:t>
            </a:r>
            <a:r>
              <a:rPr lang="en"/>
              <a:t> or function of the body or mind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12a5df97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12a5df97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</a:t>
            </a:r>
            <a:r>
              <a:rPr lang="en"/>
              <a:t>medicines</a:t>
            </a:r>
            <a:r>
              <a:rPr lang="en"/>
              <a:t> are drugs but not all drugs are medicine. All types of drugs, including medicines can be misused or abused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12a5df97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12a5df97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12a5df97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12a5df97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12a5df97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12a5df97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12a5df97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12a5df97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12a5df97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12a5df97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Substance Abuse Prevention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“Where there is life there is hope”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-Ron Grover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720">
                <a:latin typeface="Luckiest Guy"/>
                <a:ea typeface="Luckiest Guy"/>
                <a:cs typeface="Luckiest Guy"/>
                <a:sym typeface="Luckiest Guy"/>
              </a:rPr>
              <a:t>What is a drug? </a:t>
            </a:r>
            <a:endParaRPr sz="57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920">
                <a:latin typeface="Luckiest Guy"/>
                <a:ea typeface="Luckiest Guy"/>
                <a:cs typeface="Luckiest Guy"/>
                <a:sym typeface="Luckiest Guy"/>
              </a:rPr>
              <a:t>Are all drugs bad for your body?</a:t>
            </a:r>
            <a:endParaRPr sz="492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072000" y="2968225"/>
            <a:ext cx="335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for Discussion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835400" y="203575"/>
            <a:ext cx="4045200" cy="7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 Misuse </a:t>
            </a:r>
            <a:endParaRPr/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939500" y="8527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Taking or using a medicine in a way that it is not intended 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Using a drug without following the instructions on the label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Using a drug not </a:t>
            </a:r>
            <a:r>
              <a:rPr lang="en" sz="1500"/>
              <a:t>prescribed</a:t>
            </a:r>
            <a:r>
              <a:rPr lang="en" sz="1500"/>
              <a:t> to you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Allowing someone else to use a drug prescribed to you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Taking more of a drug than the doctor prescribed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Using the drug longer than advised by your doctor </a:t>
            </a:r>
            <a:endParaRPr sz="15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75" y="1111675"/>
            <a:ext cx="3893526" cy="29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20275" y="39862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65500" y="246450"/>
            <a:ext cx="4045200" cy="8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 Abuse</a:t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73700" y="10543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Intentionally using drugs in a way that is unhealthful or illegal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someone is using illegal drugs they are abusing drugs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someone uses legal drugs for nonmedical person they are abusing drugs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Misusing and abusing drugs can damage your body, lead to allergic reactions, illness or even death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375" y="736375"/>
            <a:ext cx="3366525" cy="33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111375" y="40505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Pixbay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Teens and Drugs 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361250"/>
            <a:ext cx="8368200" cy="3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Physical effects can include sleeplessness, </a:t>
            </a:r>
            <a:r>
              <a:rPr lang="en" sz="1900"/>
              <a:t>memory</a:t>
            </a:r>
            <a:r>
              <a:rPr lang="en" sz="1900"/>
              <a:t> loss, irritability, nausea heart failure or stroke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Social effects include changes in personality, mood swings or even violence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Mental and emotional effects include interfering with the ability to think, confusion, inability to handle emotions, depression and anxiety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use of illegal drugs can have serious health consequences during the teens years 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Drugs are especially harmful to teens because your body is rapidly growing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The teenage brain is more susceptible to addiction and have long term cognitive effects 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Application: Definition Exploration 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Get your writing utensil and a piece of paper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Travel throughout the room to write each of the definitions for the words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Return back to your seat when you finish</a:t>
            </a:r>
            <a:endParaRPr sz="3000"/>
          </a:p>
        </p:txBody>
      </p:sp>
      <p:sp>
        <p:nvSpPr>
          <p:cNvPr id="105" name="Google Shape;105;p19"/>
          <p:cNvSpPr txBox="1"/>
          <p:nvPr/>
        </p:nvSpPr>
        <p:spPr>
          <a:xfrm>
            <a:off x="1907375" y="4082650"/>
            <a:ext cx="534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8BC34A"/>
                </a:solidFill>
                <a:latin typeface="Roboto Slab"/>
                <a:ea typeface="Roboto Slab"/>
                <a:cs typeface="Roboto Slab"/>
                <a:sym typeface="Roboto Slab"/>
              </a:rPr>
              <a:t>Pause Now to Write</a:t>
            </a:r>
            <a:endParaRPr sz="2400">
              <a:solidFill>
                <a:srgbClr val="8BC34A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4294967295" type="body"/>
          </p:nvPr>
        </p:nvSpPr>
        <p:spPr>
          <a:xfrm rot="-463678">
            <a:off x="263572" y="884613"/>
            <a:ext cx="3953305" cy="34622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/>
              <a:t>Name two reasons why drug use is especially harmful to teens.</a:t>
            </a:r>
            <a:r>
              <a:rPr lang="en" sz="4100"/>
              <a:t> </a:t>
            </a:r>
            <a:endParaRPr sz="4100"/>
          </a:p>
        </p:txBody>
      </p:sp>
      <p:sp>
        <p:nvSpPr>
          <p:cNvPr id="111" name="Google Shape;111;p20"/>
          <p:cNvSpPr txBox="1"/>
          <p:nvPr/>
        </p:nvSpPr>
        <p:spPr>
          <a:xfrm>
            <a:off x="7008025" y="41898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Source: giphy.com </a:t>
            </a:r>
            <a:endParaRPr sz="1000">
              <a:solidFill>
                <a:srgbClr val="9E9E9E"/>
              </a:solidFill>
            </a:endParaRPr>
          </a:p>
        </p:txBody>
      </p:sp>
      <p:sp>
        <p:nvSpPr>
          <p:cNvPr id="112" name="Google Shape;112;p20"/>
          <p:cNvSpPr/>
          <p:nvPr/>
        </p:nvSpPr>
        <p:spPr>
          <a:xfrm rot="732999">
            <a:off x="4765098" y="471520"/>
            <a:ext cx="2807068" cy="1071283"/>
          </a:xfrm>
          <a:prstGeom prst="doubleWave">
            <a:avLst>
              <a:gd fmla="val 6250" name="adj1"/>
              <a:gd fmla="val 765" name="adj2"/>
            </a:avLst>
          </a:prstGeom>
          <a:solidFill>
            <a:srgbClr val="8BC34A"/>
          </a:solidFill>
          <a:ln cap="flat" cmpd="sng" w="9525">
            <a:solidFill>
              <a:srgbClr val="8BC3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Exit Ticket </a:t>
            </a:r>
            <a:endParaRPr sz="3800">
              <a:solidFill>
                <a:srgbClr val="FFFFFF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450" y="2032438"/>
            <a:ext cx="3604726" cy="19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